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3" d="100"/>
          <a:sy n="123" d="100"/>
        </p:scale>
        <p:origin x="-11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Hair Rendering with Mitsuba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Wan, Quan Huynh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7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nsolas" panose="020B0609020204030204" pitchFamily="49" charset="0"/>
              </a:rPr>
              <a:t>Background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Stephen </a:t>
            </a:r>
            <a:r>
              <a:rPr lang="en-US" dirty="0" err="1" smtClean="0"/>
              <a:t>Marschner’s</a:t>
            </a:r>
            <a:r>
              <a:rPr lang="en-US" dirty="0" smtClean="0"/>
              <a:t> and Eugene </a:t>
            </a:r>
            <a:r>
              <a:rPr lang="en-US" dirty="0" err="1" smtClean="0"/>
              <a:t>d’Eon’s</a:t>
            </a:r>
            <a:r>
              <a:rPr lang="en-US" dirty="0" smtClean="0"/>
              <a:t> scattering models</a:t>
            </a:r>
          </a:p>
          <a:p>
            <a:pPr lvl="1"/>
            <a:r>
              <a:rPr lang="en-US" dirty="0" smtClean="0"/>
              <a:t>Longitudinal scattering and azimuthal scattering</a:t>
            </a:r>
          </a:p>
          <a:p>
            <a:r>
              <a:rPr lang="en-US" dirty="0" smtClean="0"/>
              <a:t>Created custom BSDF class in Mitsuba Renderer, a physically-based renderer</a:t>
            </a:r>
          </a:p>
        </p:txBody>
      </p:sp>
    </p:spTree>
    <p:extLst>
      <p:ext uri="{BB962C8B-B14F-4D97-AF65-F5344CB8AC3E}">
        <p14:creationId xmlns:p14="http://schemas.microsoft.com/office/powerpoint/2010/main" val="218857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Reflectance / Transmittance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189133" cy="3581400"/>
          </a:xfrm>
        </p:spPr>
        <p:txBody>
          <a:bodyPr/>
          <a:lstStyle/>
          <a:p>
            <a:r>
              <a:rPr lang="en-US" dirty="0" smtClean="0"/>
              <a:t>R – single reflectance</a:t>
            </a:r>
          </a:p>
          <a:p>
            <a:pPr lvl="1"/>
            <a:r>
              <a:rPr lang="en-US" dirty="0" smtClean="0"/>
              <a:t>Responsible for specular primary highlights</a:t>
            </a:r>
          </a:p>
          <a:p>
            <a:r>
              <a:rPr lang="en-US" dirty="0" smtClean="0"/>
              <a:t>TT – double transmittance</a:t>
            </a:r>
          </a:p>
          <a:p>
            <a:pPr lvl="1"/>
            <a:r>
              <a:rPr lang="en-US" dirty="0" smtClean="0"/>
              <a:t>Forward scattering; lighter color hair is brighter when lit from behind (light goes through hair fiber)</a:t>
            </a:r>
          </a:p>
          <a:p>
            <a:r>
              <a:rPr lang="en-US" dirty="0" smtClean="0"/>
              <a:t>TRT – transmittance-reflectance-transmittance</a:t>
            </a:r>
          </a:p>
          <a:p>
            <a:pPr lvl="1"/>
            <a:r>
              <a:rPr lang="en-US" dirty="0" smtClean="0"/>
              <a:t>Secondary lighting; weaker than specular, but creates diffuse 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33" y="2282008"/>
            <a:ext cx="4185177" cy="35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690533" cy="3581400"/>
          </a:xfrm>
        </p:spPr>
        <p:txBody>
          <a:bodyPr/>
          <a:lstStyle/>
          <a:p>
            <a:r>
              <a:rPr lang="en-US" dirty="0" smtClean="0"/>
              <a:t>Hair fiber modeled as a cylindrical shape</a:t>
            </a:r>
          </a:p>
          <a:p>
            <a:r>
              <a:rPr lang="en-US" dirty="0" smtClean="0"/>
              <a:t>Alpha value</a:t>
            </a:r>
          </a:p>
          <a:p>
            <a:pPr lvl="1"/>
            <a:r>
              <a:rPr lang="en-US" dirty="0" smtClean="0"/>
              <a:t>Longitudinal shift of light ray due to conic shape of hair fiber</a:t>
            </a:r>
          </a:p>
          <a:p>
            <a:r>
              <a:rPr lang="en-US" dirty="0" smtClean="0"/>
              <a:t>Beta value</a:t>
            </a:r>
          </a:p>
          <a:p>
            <a:pPr lvl="1"/>
            <a:r>
              <a:rPr lang="en-US" dirty="0" smtClean="0"/>
              <a:t>Longitudinal deflection out of specular cone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673" y="2171700"/>
            <a:ext cx="534542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Azimuthal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734" y="2286000"/>
            <a:ext cx="5952066" cy="3581400"/>
          </a:xfrm>
        </p:spPr>
        <p:txBody>
          <a:bodyPr/>
          <a:lstStyle/>
          <a:p>
            <a:r>
              <a:rPr lang="en-US" dirty="0" smtClean="0"/>
              <a:t>Hair fiber modeled with circular cross section</a:t>
            </a:r>
          </a:p>
          <a:p>
            <a:r>
              <a:rPr lang="en-US" dirty="0" smtClean="0"/>
              <a:t>Azimuthal offset h</a:t>
            </a:r>
          </a:p>
          <a:p>
            <a:pPr lvl="1"/>
            <a:r>
              <a:rPr lang="en-US" dirty="0" smtClean="0"/>
              <a:t>Offset from center of circle; where light ray hits</a:t>
            </a:r>
          </a:p>
          <a:p>
            <a:r>
              <a:rPr lang="en-US" dirty="0" smtClean="0"/>
              <a:t>Approaches for value h</a:t>
            </a:r>
          </a:p>
          <a:p>
            <a:pPr lvl="1"/>
            <a:r>
              <a:rPr lang="en-US" dirty="0" smtClean="0"/>
              <a:t>Randomized h</a:t>
            </a:r>
          </a:p>
          <a:p>
            <a:pPr lvl="1"/>
            <a:r>
              <a:rPr lang="en-US" dirty="0" smtClean="0"/>
              <a:t>Fixed 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5999"/>
            <a:ext cx="3520650" cy="32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0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beta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5300"/>
            <a:ext cx="9601200" cy="406400"/>
          </a:xfrm>
        </p:spPr>
        <p:txBody>
          <a:bodyPr/>
          <a:lstStyle/>
          <a:p>
            <a:r>
              <a:rPr lang="en-US" dirty="0" smtClean="0"/>
              <a:t>Beta – longitudinal deflection out of specular cone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4" y="2497667"/>
            <a:ext cx="2760133" cy="2760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67" y="2497666"/>
            <a:ext cx="2760133" cy="2760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01" y="2497667"/>
            <a:ext cx="2760133" cy="27601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4200" y="5399101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0.1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16733" y="539909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0.2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79266" y="5399099"/>
            <a:ext cx="24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= 0.1; beta = </a:t>
            </a:r>
            <a:r>
              <a:rPr lang="en-US" dirty="0" smtClean="0"/>
              <a:t>0.3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5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65300"/>
            <a:ext cx="9601200" cy="406400"/>
          </a:xfrm>
        </p:spPr>
        <p:txBody>
          <a:bodyPr/>
          <a:lstStyle/>
          <a:p>
            <a:r>
              <a:rPr lang="en-US" dirty="0" smtClean="0"/>
              <a:t>h – offset from center of circular cross section in azimuthal plane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39608" y="423461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448" y="2191349"/>
            <a:ext cx="1961660" cy="1961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72" y="2171700"/>
            <a:ext cx="1961660" cy="1961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96" y="2171700"/>
            <a:ext cx="1961660" cy="19616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210332" y="424087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81056" y="4234614"/>
            <a:ext cx="96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25844" y="6380180"/>
            <a:ext cx="326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randomized h, notice the noise</a:t>
            </a:r>
            <a:endParaRPr lang="en-US" dirty="0"/>
          </a:p>
        </p:txBody>
      </p:sp>
      <p:pic>
        <p:nvPicPr>
          <p:cNvPr id="1026" name="Picture 2" descr="https://scontent.fsnc1-5.fna.fbcdn.net/v/t34.0-12/18280656_10158679551800613_1879834171_n.png?oh=d56d8184deef089c8336119bb4e3ef9c&amp;oe=590C1F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0" y="2260220"/>
            <a:ext cx="3961307" cy="39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22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scaling R component with variable 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23414"/>
            <a:ext cx="9601200" cy="983853"/>
          </a:xfrm>
        </p:spPr>
        <p:txBody>
          <a:bodyPr>
            <a:normAutofit/>
          </a:bodyPr>
          <a:lstStyle/>
          <a:p>
            <a:r>
              <a:rPr lang="en-US" dirty="0" smtClean="0"/>
              <a:t>R component – primary specular </a:t>
            </a:r>
            <a:r>
              <a:rPr lang="en-US" dirty="0" smtClean="0"/>
              <a:t>component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481995" y="5982494"/>
            <a:ext cx="88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98" y="3114014"/>
            <a:ext cx="2861733" cy="28617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99" y="3114014"/>
            <a:ext cx="2861733" cy="28617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999" y="3114014"/>
            <a:ext cx="2861733" cy="28617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61796" y="5985921"/>
            <a:ext cx="102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710429" y="5982494"/>
            <a:ext cx="1153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 = 0.616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changing 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17133"/>
            <a:ext cx="9601200" cy="440267"/>
          </a:xfrm>
        </p:spPr>
        <p:txBody>
          <a:bodyPr/>
          <a:lstStyle/>
          <a:p>
            <a:r>
              <a:rPr lang="en-US" dirty="0" smtClean="0"/>
              <a:t>Melanin absorption coefficients </a:t>
            </a:r>
            <a:r>
              <a:rPr lang="en-US" dirty="0" smtClean="0"/>
              <a:t>– dictates hair color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6" y="2861733"/>
            <a:ext cx="2630731" cy="2630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04" y="2861733"/>
            <a:ext cx="2630731" cy="2630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72" y="2861733"/>
            <a:ext cx="2630731" cy="2630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340" y="2861734"/>
            <a:ext cx="2630731" cy="263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1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61</TotalTime>
  <Words>244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Crop</vt:lpstr>
      <vt:lpstr>Hair Rendering with Mitsuba</vt:lpstr>
      <vt:lpstr>Background</vt:lpstr>
      <vt:lpstr>Reflectance / Transmittance Components</vt:lpstr>
      <vt:lpstr>Longitudinal Scattering</vt:lpstr>
      <vt:lpstr>Azimuthal Scattering</vt:lpstr>
      <vt:lpstr>Results – changing beta</vt:lpstr>
      <vt:lpstr>Results – changing h</vt:lpstr>
      <vt:lpstr>Results – scaling R component with variable h</vt:lpstr>
      <vt:lpstr>Results – changing colors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Hair Rendering with Mitsuba</dc:title>
  <dc:creator>Quan Huynh</dc:creator>
  <cp:lastModifiedBy>Michael</cp:lastModifiedBy>
  <cp:revision>5</cp:revision>
  <dcterms:created xsi:type="dcterms:W3CDTF">2017-05-03T10:33:26Z</dcterms:created>
  <dcterms:modified xsi:type="dcterms:W3CDTF">2017-05-03T11:40:16Z</dcterms:modified>
</cp:coreProperties>
</file>